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9144000" cy="6858000"/>
  <p:defaultTextStyle>
    <a:defPPr>
      <a:defRPr lang="en-US"/>
    </a:defPPr>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a:srgbClr val="FFCC00"/>
    <a:srgbClr val="FF9900"/>
    <a:srgbClr val="CC9900"/>
    <a:srgbClr val="FFFF00"/>
    <a:srgbClr val="CCCC00"/>
    <a:srgbClr val="FF00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1578" y="54"/>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11C43C02-5004-4D90-9738-DB7E931FF20C}" type="slidenum">
              <a:rPr lang="en-US" altLang="en-US"/>
              <a:pPr>
                <a:defRPr/>
              </a:pPr>
              <a:t>‹#›</a:t>
            </a:fld>
            <a:endParaRPr lang="en-US" altLang="en-US" dirty="0"/>
          </a:p>
        </p:txBody>
      </p:sp>
    </p:spTree>
    <p:extLst>
      <p:ext uri="{BB962C8B-B14F-4D97-AF65-F5344CB8AC3E}">
        <p14:creationId xmlns:p14="http://schemas.microsoft.com/office/powerpoint/2010/main" val="2291031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944A701B-4FDA-425F-BFCA-3388F9747A1C}" type="slidenum">
              <a:rPr lang="en-US" altLang="en-US"/>
              <a:pPr>
                <a:defRPr/>
              </a:pPr>
              <a:t>‹#›</a:t>
            </a:fld>
            <a:endParaRPr lang="en-US" altLang="en-US" dirty="0"/>
          </a:p>
        </p:txBody>
      </p:sp>
    </p:spTree>
    <p:extLst>
      <p:ext uri="{BB962C8B-B14F-4D97-AF65-F5344CB8AC3E}">
        <p14:creationId xmlns:p14="http://schemas.microsoft.com/office/powerpoint/2010/main" val="68533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AA48D7A2-6F9A-4D06-885F-9EDD7FB9BAED}" type="slidenum">
              <a:rPr lang="en-US" altLang="en-US"/>
              <a:pPr>
                <a:defRPr/>
              </a:pPr>
              <a:t>‹#›</a:t>
            </a:fld>
            <a:endParaRPr lang="en-US" altLang="en-US" dirty="0"/>
          </a:p>
        </p:txBody>
      </p:sp>
    </p:spTree>
    <p:extLst>
      <p:ext uri="{BB962C8B-B14F-4D97-AF65-F5344CB8AC3E}">
        <p14:creationId xmlns:p14="http://schemas.microsoft.com/office/powerpoint/2010/main" val="236312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04556722-4DB1-414F-BB41-CA410CA7B435}" type="slidenum">
              <a:rPr lang="en-US" altLang="en-US"/>
              <a:pPr>
                <a:defRPr/>
              </a:pPr>
              <a:t>‹#›</a:t>
            </a:fld>
            <a:endParaRPr lang="en-US" altLang="en-US" dirty="0"/>
          </a:p>
        </p:txBody>
      </p:sp>
    </p:spTree>
    <p:extLst>
      <p:ext uri="{BB962C8B-B14F-4D97-AF65-F5344CB8AC3E}">
        <p14:creationId xmlns:p14="http://schemas.microsoft.com/office/powerpoint/2010/main" val="124252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B5E6D54D-FA7E-474E-B0C6-0077D3616336}" type="slidenum">
              <a:rPr lang="en-US" altLang="en-US"/>
              <a:pPr>
                <a:defRPr/>
              </a:pPr>
              <a:t>‹#›</a:t>
            </a:fld>
            <a:endParaRPr lang="en-US" altLang="en-US" dirty="0"/>
          </a:p>
        </p:txBody>
      </p:sp>
    </p:spTree>
    <p:extLst>
      <p:ext uri="{BB962C8B-B14F-4D97-AF65-F5344CB8AC3E}">
        <p14:creationId xmlns:p14="http://schemas.microsoft.com/office/powerpoint/2010/main" val="214312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E141BABF-0A14-4B88-ABDD-3DA951AD8F25}" type="slidenum">
              <a:rPr lang="en-US" altLang="en-US"/>
              <a:pPr>
                <a:defRPr/>
              </a:pPr>
              <a:t>‹#›</a:t>
            </a:fld>
            <a:endParaRPr lang="en-US" altLang="en-US" dirty="0"/>
          </a:p>
        </p:txBody>
      </p:sp>
    </p:spTree>
    <p:extLst>
      <p:ext uri="{BB962C8B-B14F-4D97-AF65-F5344CB8AC3E}">
        <p14:creationId xmlns:p14="http://schemas.microsoft.com/office/powerpoint/2010/main" val="257008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p:cNvPr>
          <p:cNvSpPr>
            <a:spLocks noGrp="1" noChangeArrowheads="1"/>
          </p:cNvSpPr>
          <p:nvPr>
            <p:ph type="sldNum" sz="quarter" idx="12"/>
          </p:nvPr>
        </p:nvSpPr>
        <p:spPr>
          <a:ln/>
        </p:spPr>
        <p:txBody>
          <a:bodyPr/>
          <a:lstStyle>
            <a:lvl1pPr>
              <a:defRPr/>
            </a:lvl1pPr>
          </a:lstStyle>
          <a:p>
            <a:pPr>
              <a:defRPr/>
            </a:pPr>
            <a:fld id="{EB8DD46F-ED6A-45F7-A7CA-0C12598BAC2C}" type="slidenum">
              <a:rPr lang="en-US" altLang="en-US"/>
              <a:pPr>
                <a:defRPr/>
              </a:pPr>
              <a:t>‹#›</a:t>
            </a:fld>
            <a:endParaRPr lang="en-US" altLang="en-US" dirty="0"/>
          </a:p>
        </p:txBody>
      </p:sp>
    </p:spTree>
    <p:extLst>
      <p:ext uri="{BB962C8B-B14F-4D97-AF65-F5344CB8AC3E}">
        <p14:creationId xmlns:p14="http://schemas.microsoft.com/office/powerpoint/2010/main" val="55026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p:cNvPr>
          <p:cNvSpPr>
            <a:spLocks noGrp="1" noChangeArrowheads="1"/>
          </p:cNvSpPr>
          <p:nvPr>
            <p:ph type="sldNum" sz="quarter" idx="12"/>
          </p:nvPr>
        </p:nvSpPr>
        <p:spPr>
          <a:ln/>
        </p:spPr>
        <p:txBody>
          <a:bodyPr/>
          <a:lstStyle>
            <a:lvl1pPr>
              <a:defRPr/>
            </a:lvl1pPr>
          </a:lstStyle>
          <a:p>
            <a:pPr>
              <a:defRPr/>
            </a:pPr>
            <a:fld id="{01BB02ED-F9F9-4910-A9C7-00A349CD7BE5}" type="slidenum">
              <a:rPr lang="en-US" altLang="en-US"/>
              <a:pPr>
                <a:defRPr/>
              </a:pPr>
              <a:t>‹#›</a:t>
            </a:fld>
            <a:endParaRPr lang="en-US" altLang="en-US" dirty="0"/>
          </a:p>
        </p:txBody>
      </p:sp>
    </p:spTree>
    <p:extLst>
      <p:ext uri="{BB962C8B-B14F-4D97-AF65-F5344CB8AC3E}">
        <p14:creationId xmlns:p14="http://schemas.microsoft.com/office/powerpoint/2010/main" val="3545503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p:cNvPr>
          <p:cNvSpPr>
            <a:spLocks noGrp="1" noChangeArrowheads="1"/>
          </p:cNvSpPr>
          <p:nvPr>
            <p:ph type="sldNum" sz="quarter" idx="12"/>
          </p:nvPr>
        </p:nvSpPr>
        <p:spPr>
          <a:ln/>
        </p:spPr>
        <p:txBody>
          <a:bodyPr/>
          <a:lstStyle>
            <a:lvl1pPr>
              <a:defRPr/>
            </a:lvl1pPr>
          </a:lstStyle>
          <a:p>
            <a:pPr>
              <a:defRPr/>
            </a:pPr>
            <a:fld id="{B7F55BFC-DE80-4896-8CE2-FDAAA69B29D0}" type="slidenum">
              <a:rPr lang="en-US" altLang="en-US"/>
              <a:pPr>
                <a:defRPr/>
              </a:pPr>
              <a:t>‹#›</a:t>
            </a:fld>
            <a:endParaRPr lang="en-US" altLang="en-US" dirty="0"/>
          </a:p>
        </p:txBody>
      </p:sp>
    </p:spTree>
    <p:extLst>
      <p:ext uri="{BB962C8B-B14F-4D97-AF65-F5344CB8AC3E}">
        <p14:creationId xmlns:p14="http://schemas.microsoft.com/office/powerpoint/2010/main" val="267170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9D05E433-8551-492A-90C6-51E53E2812BE}" type="slidenum">
              <a:rPr lang="en-US" altLang="en-US"/>
              <a:pPr>
                <a:defRPr/>
              </a:pPr>
              <a:t>‹#›</a:t>
            </a:fld>
            <a:endParaRPr lang="en-US" altLang="en-US" dirty="0"/>
          </a:p>
        </p:txBody>
      </p:sp>
    </p:spTree>
    <p:extLst>
      <p:ext uri="{BB962C8B-B14F-4D97-AF65-F5344CB8AC3E}">
        <p14:creationId xmlns:p14="http://schemas.microsoft.com/office/powerpoint/2010/main" val="100490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01673582-36F0-4979-9E3A-ED8151537E16}" type="slidenum">
              <a:rPr lang="en-US" altLang="en-US"/>
              <a:pPr>
                <a:defRPr/>
              </a:pPr>
              <a:t>‹#›</a:t>
            </a:fld>
            <a:endParaRPr lang="en-US" altLang="en-US" dirty="0"/>
          </a:p>
        </p:txBody>
      </p:sp>
    </p:spTree>
    <p:extLst>
      <p:ext uri="{BB962C8B-B14F-4D97-AF65-F5344CB8AC3E}">
        <p14:creationId xmlns:p14="http://schemas.microsoft.com/office/powerpoint/2010/main" val="308808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p:cNvPr>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dirty="0"/>
          </a:p>
        </p:txBody>
      </p:sp>
      <p:sp>
        <p:nvSpPr>
          <p:cNvPr id="1029" name="Rectangle 5">
            <a:extLst/>
          </p:cNvPr>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en-US" dirty="0"/>
          </a:p>
        </p:txBody>
      </p:sp>
      <p:sp>
        <p:nvSpPr>
          <p:cNvPr id="1030" name="Rectangle 6">
            <a:extLst/>
          </p:cNvPr>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1E4B358-F217-4D55-A078-E293414380C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extLst/>
          </p:cNvPr>
          <p:cNvSpPr>
            <a:spLocks noGrp="1" noChangeArrowheads="1"/>
          </p:cNvSpPr>
          <p:nvPr>
            <p:ph sz="half" idx="1"/>
          </p:nvPr>
        </p:nvSpPr>
        <p:spPr>
          <a:xfrm>
            <a:off x="7938" y="0"/>
            <a:ext cx="5097462" cy="6858000"/>
          </a:xfrm>
          <a:ln>
            <a:solidFill>
              <a:schemeClr val="accent1"/>
            </a:solidFill>
          </a:ln>
        </p:spPr>
        <p:txBody>
          <a:bodyPr/>
          <a:lstStyle/>
          <a:p>
            <a:pPr marL="0" indent="0" eaLnBrk="1" hangingPunct="1">
              <a:buFontTx/>
              <a:buNone/>
              <a:defRPr/>
            </a:pPr>
            <a:r>
              <a:rPr lang="en-IE" altLang="en-US" sz="1200" b="1" u="sng" dirty="0">
                <a:solidFill>
                  <a:srgbClr val="FF0000"/>
                </a:solidFill>
              </a:rPr>
              <a:t>MAY’S SLOT</a:t>
            </a:r>
          </a:p>
          <a:p>
            <a:pPr marL="0" indent="0" eaLnBrk="1" hangingPunct="1">
              <a:buFontTx/>
              <a:buNone/>
              <a:defRPr/>
            </a:pPr>
            <a:r>
              <a:rPr lang="en-IE" altLang="en-US" sz="1000" b="1" dirty="0">
                <a:latin typeface="Arial" panose="020B0604020202020204" pitchFamily="34" charset="0"/>
                <a:cs typeface="Arial" panose="020B0604020202020204" pitchFamily="34" charset="0"/>
              </a:rPr>
              <a:t>Autumn is on the wane, bringing with it, it’s fallen leaves, making a carpet of that magnificent variegation, of yellow, gold, brown on a background of bright green. This is what I see from the window of my cosy room in Valentia.</a:t>
            </a:r>
          </a:p>
          <a:p>
            <a:pPr marL="0" indent="0" eaLnBrk="1" hangingPunct="1">
              <a:buFontTx/>
              <a:buNone/>
              <a:defRPr/>
            </a:pPr>
            <a:r>
              <a:rPr lang="en-IE" altLang="en-US" sz="1000" b="1" dirty="0">
                <a:latin typeface="Arial" panose="020B0604020202020204" pitchFamily="34" charset="0"/>
                <a:cs typeface="Arial" panose="020B0604020202020204" pitchFamily="34" charset="0"/>
              </a:rPr>
              <a:t>Summer is long gone, not to arrive for another year. First now it is replaced by dripping roofs and almost naked trees. Still we look back with gratitude for June, July and August which brought many treats. The trip to Wells House and its beautiful gardens was much appreciated, while an afternoon of social gathering and the enjoyment of whipped ice cream in pleasant company were two special pleasant days. Most of us sat chatting in the shade while children ran around from one to the other with mouth watering cones, bringing back memories of the days when we were all young.</a:t>
            </a:r>
          </a:p>
          <a:p>
            <a:pPr marL="0" indent="0" eaLnBrk="1" hangingPunct="1">
              <a:buFontTx/>
              <a:buNone/>
              <a:defRPr/>
            </a:pPr>
            <a:r>
              <a:rPr lang="en-IE" altLang="en-US" sz="1000" b="1" dirty="0">
                <a:latin typeface="Arial" panose="020B0604020202020204" pitchFamily="34" charset="0"/>
                <a:cs typeface="Arial" panose="020B0604020202020204" pitchFamily="34" charset="0"/>
              </a:rPr>
              <a:t>Halloween was a time of fun. Children and some of the staff came around wearing masks and making us laugh. I pretended to be frightened and the children were pleased with that.</a:t>
            </a:r>
          </a:p>
          <a:p>
            <a:pPr marL="0" indent="0" eaLnBrk="1" hangingPunct="1">
              <a:buFontTx/>
              <a:buNone/>
              <a:defRPr/>
            </a:pPr>
            <a:r>
              <a:rPr lang="en-IE" altLang="en-US" sz="1000" b="1" dirty="0">
                <a:latin typeface="Arial" panose="020B0604020202020204" pitchFamily="34" charset="0"/>
                <a:cs typeface="Arial" panose="020B0604020202020204" pitchFamily="34" charset="0"/>
              </a:rPr>
              <a:t>Now Christmas is our next landmark-The biggest and most important birthday of the year.</a:t>
            </a:r>
          </a:p>
          <a:p>
            <a:pPr marL="0" indent="0" eaLnBrk="1" hangingPunct="1">
              <a:buFontTx/>
              <a:buNone/>
              <a:defRPr/>
            </a:pPr>
            <a:r>
              <a:rPr lang="en-IE" altLang="en-US" sz="1000" b="1" dirty="0">
                <a:latin typeface="Arial" panose="020B0604020202020204" pitchFamily="34" charset="0"/>
                <a:cs typeface="Arial" panose="020B0604020202020204" pitchFamily="34" charset="0"/>
              </a:rPr>
              <a:t>The imagination sometimes runs away with me and I picture us believers, all sitting around a huge table with the Birthday Boy at the head. The table is covered with all types of delicacies and decorations and colourful flowers. Very few of us speak to our host because we are too busy exchanging gifts, but not a card or present for our host. He is ignored except when we sing carols to entertain him. You see many people forget the origin of Christmas.</a:t>
            </a:r>
          </a:p>
          <a:p>
            <a:pPr marL="0" indent="0" eaLnBrk="1" hangingPunct="1">
              <a:buFontTx/>
              <a:buNone/>
              <a:defRPr/>
            </a:pPr>
            <a:r>
              <a:rPr lang="en-IE" altLang="en-US" sz="1000" b="1" dirty="0">
                <a:latin typeface="Arial" panose="020B0604020202020204" pitchFamily="34" charset="0"/>
                <a:cs typeface="Arial" panose="020B0604020202020204" pitchFamily="34" charset="0"/>
              </a:rPr>
              <a:t>Months beforehand cakes and puddings are made, Santa’s presents are parcelled up and hidden from wandering little eyes. The little ones are taken out to Santa to receive gifts from him in advance. The adults become foot-sore and weary from shopping. Love is in the air and once December comes there is an atmosphere of joy and expectancy.</a:t>
            </a:r>
          </a:p>
          <a:p>
            <a:pPr marL="0" indent="0" eaLnBrk="1" hangingPunct="1">
              <a:buFontTx/>
              <a:buNone/>
              <a:defRPr/>
            </a:pPr>
            <a:r>
              <a:rPr lang="en-IE" altLang="en-US" sz="1000" b="1" dirty="0">
                <a:latin typeface="Arial" panose="020B0604020202020204" pitchFamily="34" charset="0"/>
                <a:cs typeface="Arial" panose="020B0604020202020204" pitchFamily="34" charset="0"/>
              </a:rPr>
              <a:t>The days pass slowly while parcels of good things are prepared for the poor and unfortunate so that they may have at least a special day.</a:t>
            </a:r>
          </a:p>
          <a:p>
            <a:pPr marL="0" indent="0" eaLnBrk="1" hangingPunct="1">
              <a:buFontTx/>
              <a:buNone/>
              <a:defRPr/>
            </a:pPr>
            <a:r>
              <a:rPr lang="en-IE" altLang="en-US" sz="1000" b="1" dirty="0">
                <a:latin typeface="Arial" panose="020B0604020202020204" pitchFamily="34" charset="0"/>
                <a:cs typeface="Arial" panose="020B0604020202020204" pitchFamily="34" charset="0"/>
              </a:rPr>
              <a:t>Just like every other event </a:t>
            </a:r>
            <a:r>
              <a:rPr lang="en-IE" altLang="en-US" sz="1000" b="1">
                <a:latin typeface="Arial" panose="020B0604020202020204" pitchFamily="34" charset="0"/>
                <a:cs typeface="Arial" panose="020B0604020202020204" pitchFamily="34" charset="0"/>
              </a:rPr>
              <a:t>in life, </a:t>
            </a:r>
            <a:r>
              <a:rPr lang="en-IE" altLang="en-US" sz="1000" b="1" dirty="0">
                <a:latin typeface="Arial" panose="020B0604020202020204" pitchFamily="34" charset="0"/>
                <a:cs typeface="Arial" panose="020B0604020202020204" pitchFamily="34" charset="0"/>
              </a:rPr>
              <a:t>Christmas time comes to an end and we look ahead to a new year in hope it may bring peace and harmony, which we all want and for which we as Christians pray, and why not, if we are to follow Christ our Prince of peace, after whom we are named.</a:t>
            </a:r>
          </a:p>
          <a:p>
            <a:pPr marL="0" indent="0" eaLnBrk="1" hangingPunct="1">
              <a:buFontTx/>
              <a:buNone/>
              <a:defRPr/>
            </a:pPr>
            <a:endParaRPr lang="en-IE" altLang="en-US" sz="1000" b="1" dirty="0">
              <a:solidFill>
                <a:srgbClr val="0070C0"/>
              </a:solidFill>
              <a:latin typeface="Arial" panose="020B0604020202020204" pitchFamily="34" charset="0"/>
              <a:cs typeface="Arial" panose="020B0604020202020204" pitchFamily="34" charset="0"/>
            </a:endParaRPr>
          </a:p>
          <a:p>
            <a:pPr marL="0" indent="0" eaLnBrk="1" hangingPunct="1">
              <a:buFontTx/>
              <a:buNone/>
              <a:defRPr/>
            </a:pPr>
            <a:r>
              <a:rPr lang="en-IE" altLang="en-US" sz="1000" b="1" u="sng" dirty="0">
                <a:solidFill>
                  <a:srgbClr val="FF0000"/>
                </a:solidFill>
                <a:latin typeface="Arial" panose="020B0604020202020204" pitchFamily="34" charset="0"/>
                <a:cs typeface="Arial" panose="020B0604020202020204" pitchFamily="34" charset="0"/>
              </a:rPr>
              <a:t>RESIDENTS MEETING</a:t>
            </a:r>
          </a:p>
          <a:p>
            <a:pPr marL="0" indent="0" eaLnBrk="1" hangingPunct="1">
              <a:buFontTx/>
              <a:buNone/>
              <a:defRPr/>
            </a:pPr>
            <a:r>
              <a:rPr lang="en-IE" altLang="en-US" sz="1000" b="1" dirty="0">
                <a:latin typeface="Arial" panose="020B0604020202020204" pitchFamily="34" charset="0"/>
                <a:cs typeface="Arial" panose="020B0604020202020204" pitchFamily="34" charset="0"/>
              </a:rPr>
              <a:t>The meeting took place in September and a copy of the minutes are displayed on the Residents Notice board outside the Library. Next one to be held in March 2019.</a:t>
            </a:r>
          </a:p>
          <a:p>
            <a:pPr marL="0" indent="0" eaLnBrk="1" hangingPunct="1">
              <a:buFontTx/>
              <a:buNone/>
              <a:defRPr/>
            </a:pPr>
            <a:r>
              <a:rPr lang="en-IE" altLang="en-US" sz="1000" u="sng" dirty="0">
                <a:solidFill>
                  <a:srgbClr val="FF0000"/>
                </a:solidFill>
                <a:latin typeface="Arial" panose="020B0604020202020204" pitchFamily="34" charset="0"/>
                <a:cs typeface="Arial" panose="020B0604020202020204" pitchFamily="34" charset="0"/>
              </a:rPr>
              <a:t>END OF SUMM</a:t>
            </a:r>
            <a:r>
              <a:rPr lang="en-IE" altLang="en-US" sz="1000" b="1" u="sng" dirty="0">
                <a:solidFill>
                  <a:srgbClr val="FF0000"/>
                </a:solidFill>
                <a:latin typeface="Arial" panose="020B0604020202020204" pitchFamily="34" charset="0"/>
                <a:cs typeface="Arial" panose="020B0604020202020204" pitchFamily="34" charset="0"/>
              </a:rPr>
              <a:t>ER FUN</a:t>
            </a:r>
          </a:p>
          <a:p>
            <a:pPr marL="0" indent="0" eaLnBrk="1" hangingPunct="1">
              <a:buFontTx/>
              <a:buNone/>
              <a:defRPr/>
            </a:pPr>
            <a:r>
              <a:rPr lang="en-IE" altLang="en-US" sz="1000" b="1" dirty="0">
                <a:latin typeface="Arial" panose="020B0604020202020204" pitchFamily="34" charset="0"/>
                <a:cs typeface="Arial" panose="020B0604020202020204" pitchFamily="34" charset="0"/>
              </a:rPr>
              <a:t>This took place in September and was lots of fun.</a:t>
            </a:r>
          </a:p>
          <a:p>
            <a:pPr marL="0" indent="0" eaLnBrk="1" hangingPunct="1">
              <a:buFontTx/>
              <a:buNone/>
              <a:defRPr/>
            </a:pPr>
            <a:r>
              <a:rPr lang="en-IE" altLang="en-US" sz="1000" b="1" dirty="0">
                <a:solidFill>
                  <a:srgbClr val="0070C0"/>
                </a:solidFill>
                <a:latin typeface="Arial" panose="020B0604020202020204" pitchFamily="34" charset="0"/>
                <a:cs typeface="Arial" panose="020B0604020202020204" pitchFamily="34" charset="0"/>
              </a:rPr>
              <a:t> </a:t>
            </a:r>
          </a:p>
          <a:p>
            <a:pPr marL="0" indent="0" eaLnBrk="1" hangingPunct="1">
              <a:buFontTx/>
              <a:buNone/>
              <a:defRPr/>
            </a:pPr>
            <a:endParaRPr lang="en-IE" altLang="en-US" sz="1100" b="1" u="sng" dirty="0">
              <a:solidFill>
                <a:srgbClr val="0070C0"/>
              </a:solidFill>
              <a:latin typeface="Arial" panose="020B0604020202020204" pitchFamily="34" charset="0"/>
              <a:cs typeface="Arial" panose="020B0604020202020204" pitchFamily="34" charset="0"/>
            </a:endParaRPr>
          </a:p>
          <a:p>
            <a:pPr marL="0" indent="0" eaLnBrk="1" hangingPunct="1">
              <a:buFontTx/>
              <a:buNone/>
              <a:defRPr/>
            </a:pPr>
            <a:endParaRPr lang="en-IE" altLang="en-US" sz="1100" b="1" dirty="0"/>
          </a:p>
        </p:txBody>
      </p:sp>
      <p:sp>
        <p:nvSpPr>
          <p:cNvPr id="2051" name="Rectangle 6"/>
          <p:cNvSpPr>
            <a:spLocks noGrp="1" noChangeArrowheads="1"/>
          </p:cNvSpPr>
          <p:nvPr>
            <p:ph sz="half" idx="2"/>
          </p:nvPr>
        </p:nvSpPr>
        <p:spPr>
          <a:xfrm>
            <a:off x="5105400" y="44450"/>
            <a:ext cx="4800600" cy="6813550"/>
          </a:xfrm>
        </p:spPr>
        <p:txBody>
          <a:bodyPr/>
          <a:lstStyle/>
          <a:p>
            <a:pPr algn="ctr" eaLnBrk="1" hangingPunct="1">
              <a:lnSpc>
                <a:spcPct val="90000"/>
              </a:lnSpc>
              <a:buFontTx/>
              <a:buNone/>
            </a:pPr>
            <a:r>
              <a:rPr lang="en-IE" altLang="en-US" sz="4400" b="1" dirty="0">
                <a:solidFill>
                  <a:srgbClr val="FF0000"/>
                </a:solidFill>
                <a:latin typeface="Baskerville Old Face" pitchFamily="18" charset="0"/>
              </a:rPr>
              <a:t> </a:t>
            </a:r>
            <a:endParaRPr lang="en-US" altLang="en-US" sz="4400" b="1" dirty="0">
              <a:solidFill>
                <a:srgbClr val="FF0000"/>
              </a:solidFill>
              <a:latin typeface="Baskerville Old Face" pitchFamily="18" charset="0"/>
            </a:endParaRPr>
          </a:p>
        </p:txBody>
      </p:sp>
      <p:sp>
        <p:nvSpPr>
          <p:cNvPr id="2052" name="Rectangle 26">
            <a:extLst/>
          </p:cNvPr>
          <p:cNvSpPr>
            <a:spLocks noChangeArrowheads="1"/>
          </p:cNvSpPr>
          <p:nvPr/>
        </p:nvSpPr>
        <p:spPr bwMode="auto">
          <a:xfrm>
            <a:off x="5105400" y="116632"/>
            <a:ext cx="4800600" cy="680186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IE" altLang="en-US" sz="2000" b="1" dirty="0">
                <a:solidFill>
                  <a:srgbClr val="FF0000"/>
                </a:solidFill>
                <a:latin typeface="Arial Black" pitchFamily="34" charset="0"/>
              </a:rPr>
              <a:t>Valentia </a:t>
            </a:r>
          </a:p>
          <a:p>
            <a:pPr algn="ctr" eaLnBrk="1" hangingPunct="1">
              <a:spcBef>
                <a:spcPct val="0"/>
              </a:spcBef>
              <a:buFontTx/>
              <a:buNone/>
              <a:defRPr/>
            </a:pPr>
            <a:r>
              <a:rPr lang="en-IE" altLang="en-US" sz="2000" b="1" dirty="0">
                <a:solidFill>
                  <a:srgbClr val="FF0000"/>
                </a:solidFill>
                <a:latin typeface="Arial Black" pitchFamily="34" charset="0"/>
              </a:rPr>
              <a:t>Nursing Home </a:t>
            </a:r>
          </a:p>
          <a:p>
            <a:pPr algn="ctr" eaLnBrk="1" hangingPunct="1">
              <a:spcBef>
                <a:spcPct val="0"/>
              </a:spcBef>
              <a:buFontTx/>
              <a:buNone/>
              <a:defRPr/>
            </a:pPr>
            <a:r>
              <a:rPr lang="en-IE" altLang="en-US" sz="2000" b="1" dirty="0">
                <a:solidFill>
                  <a:srgbClr val="FF9933"/>
                </a:solidFill>
                <a:latin typeface="Arial Black" pitchFamily="34" charset="0"/>
              </a:rPr>
              <a:t>WINTER </a:t>
            </a:r>
            <a:r>
              <a:rPr lang="en-IE" altLang="en-US" sz="2000" b="1" dirty="0">
                <a:solidFill>
                  <a:srgbClr val="FF0000"/>
                </a:solidFill>
                <a:latin typeface="Arial Black" pitchFamily="34" charset="0"/>
              </a:rPr>
              <a:t>Newsletter 2018</a:t>
            </a: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0000"/>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endParaRPr lang="en-IE" altLang="en-US" sz="2000" b="1" dirty="0">
              <a:solidFill>
                <a:srgbClr val="FF9933"/>
              </a:solidFill>
              <a:latin typeface="Arial Black" pitchFamily="34" charset="0"/>
            </a:endParaRPr>
          </a:p>
          <a:p>
            <a:pPr algn="ctr" eaLnBrk="1" hangingPunct="1">
              <a:spcBef>
                <a:spcPct val="0"/>
              </a:spcBef>
              <a:buFontTx/>
              <a:buNone/>
              <a:defRPr/>
            </a:pPr>
            <a:r>
              <a:rPr lang="en-IE" altLang="en-US" sz="2000" b="1" dirty="0">
                <a:solidFill>
                  <a:srgbClr val="008000"/>
                </a:solidFill>
                <a:latin typeface="Arial Black" pitchFamily="34" charset="0"/>
              </a:rPr>
              <a:t>HAPPY CHRISTMAS TO ALL AND HAVE A SAFE AND HAPPY 2019!</a:t>
            </a:r>
          </a:p>
          <a:p>
            <a:pPr algn="ctr" eaLnBrk="1" hangingPunct="1">
              <a:spcBef>
                <a:spcPct val="0"/>
              </a:spcBef>
              <a:buFontTx/>
              <a:buNone/>
              <a:defRPr/>
            </a:pPr>
            <a:endParaRPr lang="en-IE" altLang="en-US" sz="2000" b="1" dirty="0">
              <a:solidFill>
                <a:srgbClr val="008000"/>
              </a:solidFill>
              <a:latin typeface="Arial Black" pitchFamily="34" charset="0"/>
            </a:endParaRPr>
          </a:p>
          <a:p>
            <a:pPr marL="171450" indent="-171450" eaLnBrk="1" hangingPunct="1">
              <a:spcBef>
                <a:spcPct val="0"/>
              </a:spcBef>
              <a:defRPr/>
            </a:pPr>
            <a:r>
              <a:rPr lang="en-IE" altLang="en-US" sz="1200" dirty="0">
                <a:solidFill>
                  <a:srgbClr val="FF0000"/>
                </a:solidFill>
                <a:latin typeface="Arial Black" pitchFamily="34" charset="0"/>
              </a:rPr>
              <a:t>From kieran, Caroline, Billy, Claire &amp; all the staff.</a:t>
            </a:r>
          </a:p>
          <a:p>
            <a:pPr marL="171450" indent="-171450" eaLnBrk="1" hangingPunct="1">
              <a:spcBef>
                <a:spcPct val="0"/>
              </a:spcBef>
              <a:buFont typeface="Arial" panose="020B0604020202020204" pitchFamily="34" charset="0"/>
              <a:buChar char="•"/>
              <a:defRPr/>
            </a:pPr>
            <a:r>
              <a:rPr lang="en-IE" altLang="en-US" sz="1200" b="1" dirty="0">
                <a:solidFill>
                  <a:srgbClr val="008000"/>
                </a:solidFill>
                <a:latin typeface="Arial Black" pitchFamily="34" charset="0"/>
              </a:rPr>
              <a:t>For forthcoming events for the festive season see the residents notice board or our website.</a:t>
            </a:r>
          </a:p>
        </p:txBody>
      </p:sp>
      <p:sp>
        <p:nvSpPr>
          <p:cNvPr id="2" name="AutoShape 37" descr="Shamrock"/>
          <p:cNvSpPr>
            <a:spLocks noChangeAspect="1" noChangeArrowheads="1"/>
          </p:cNvSpPr>
          <p:nvPr/>
        </p:nvSpPr>
        <p:spPr bwMode="auto">
          <a:xfrm>
            <a:off x="4800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200" dirty="0"/>
          </a:p>
        </p:txBody>
      </p:sp>
      <p:sp>
        <p:nvSpPr>
          <p:cNvPr id="2054" name="AutoShape 39" descr="Shamrock"/>
          <p:cNvSpPr>
            <a:spLocks noChangeAspect="1" noChangeArrowheads="1"/>
          </p:cNvSpPr>
          <p:nvPr/>
        </p:nvSpPr>
        <p:spPr bwMode="auto">
          <a:xfrm>
            <a:off x="4800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1200" dirty="0"/>
          </a:p>
        </p:txBody>
      </p:sp>
      <p:pic>
        <p:nvPicPr>
          <p:cNvPr id="1034" name="Picture 10" descr="C:\Users\user-pc\AppData\Local\Microsoft\Windows\INetCache\IE\EHLYELHO\6567017743_01c638c428_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064" y="1196752"/>
            <a:ext cx="3960440" cy="41044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2233</TotalTime>
  <Words>555</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Baskerville Old Face</vt:lpstr>
      <vt:lpstr>Default Design</vt:lpstr>
      <vt:lpstr>PowerPoint Presentation</vt:lpstr>
    </vt:vector>
  </TitlesOfParts>
  <Company>Valentia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Ciara Waugh</dc:creator>
  <cp:lastModifiedBy>Office</cp:lastModifiedBy>
  <cp:revision>71</cp:revision>
  <dcterms:created xsi:type="dcterms:W3CDTF">2011-11-21T11:26:44Z</dcterms:created>
  <dcterms:modified xsi:type="dcterms:W3CDTF">2018-12-11T09:11:31Z</dcterms:modified>
</cp:coreProperties>
</file>